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PT Sans Narrow"/>
      <p:regular r:id="rId57"/>
      <p:bold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PTSansNarrow-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OpenSans-regular.fntdata"/><Relationship Id="rId14" Type="http://schemas.openxmlformats.org/officeDocument/2006/relationships/slide" Target="slides/slide9.xml"/><Relationship Id="rId58" Type="http://schemas.openxmlformats.org/officeDocument/2006/relationships/font" Target="fonts/PTSansNarrow-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58f82bfe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58f82bfe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58f82bfe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58f82bfe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58f82bfe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58f82bfe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58f82bfe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58f82bfe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58f82bfe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58f82bfe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5abc6f69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5abc6f69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58f82bfe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58f82bfe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5abc6f69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5abc6f69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5a564fe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5a564fe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5abc6f69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5abc6f69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596e945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596e945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5abc6f69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5abc6f69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58f82bfe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58f82bfe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5abc6f69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5abc6f69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58f82bfe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58f82bfe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58f82bfe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58f82bfe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58f82bfe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58f82bfe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58f82bfe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58f82bfe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58f82bfe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58f82bfe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58f82bfe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58f82bfe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58f82bfe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58f82bfe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58f82bfe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58f82bfe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58f82bfe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58f82bfe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58f82bfe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58f82bfe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58f82bfe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58f82bfe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58f82bfe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58f82bfe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58f82bfe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58f82bfe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58f82bfe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58f82bfe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58f82bfe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58f82bfe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58f82bfe6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58f82bfe6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58f82bfe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58f82bfe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58f82bfe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58f82bfe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58f82bfe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58f82bfe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58f82bfe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58f82bfe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58f82bfe6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58f82bfe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58f82bfe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58f82bfe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58f82bfe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58f82bfe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5abc6f69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5abc6f6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5abc6f69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5abc6f69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5cb21f80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5cb21f80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5cb21f80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5cb21f80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5abc6f69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5abc6f69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5cb21f80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5cb21f80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5cb21f80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5cb21f80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58f82bfe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58f82bfe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58f82bfe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58f82bfe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karpathy.github.io/2015/05/21/rnn-effectivenes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karpathy.github.io/2015/05/21/rnn-effectiveness/"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karpathy.github.io/2015/05/21/rnn-effectiveness/"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hyperlink" Target="http://jalammar.github.io/illustrated-transform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hyperlink" Target="http://jalammar.github.io/illustrated-transform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jalammar.github.io/illustrated-transforme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openai.com/blog/musen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magenta.tensorflow.org/coco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thispersondoesnotexist.com/" TargetMode="External"/><Relationship Id="rId4" Type="http://schemas.openxmlformats.org/officeDocument/2006/relationships/hyperlink" Target="https://www.thiswaifudoesnotexist.ne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hyperlink" Target="https://github.com/NVlabs/stylega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magic-sketchpad.glitch.m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youtube.com/watch?v=iSyvwAwa7vk&amp;feature=youtu.be" TargetMode="External"/><Relationship Id="rId4" Type="http://schemas.openxmlformats.org/officeDocument/2006/relationships/hyperlink" Target="https://learning-to-paint.github.i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youtube.com/watch?v=_m2dRDQEC1A" TargetMode="External"/><Relationship Id="rId4" Type="http://schemas.openxmlformats.org/officeDocument/2006/relationships/hyperlink" Target="https://www.youtube.com/watch?v=p1b5aiTrGz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howtogeneratealmostanything.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runwayml.com/" TargetMode="External"/><Relationship Id="rId4" Type="http://schemas.openxmlformats.org/officeDocument/2006/relationships/hyperlink" Target="https://medium.com/@elluba" TargetMode="External"/><Relationship Id="rId10" Type="http://schemas.openxmlformats.org/officeDocument/2006/relationships/hyperlink" Target="http://jalammar.github.io/" TargetMode="External"/><Relationship Id="rId9" Type="http://schemas.openxmlformats.org/officeDocument/2006/relationships/hyperlink" Target="https://medium.com/applied-data-science/generative-deep-learning-the-parrot-has-landed-b291e6c254e" TargetMode="External"/><Relationship Id="rId5" Type="http://schemas.openxmlformats.org/officeDocument/2006/relationships/hyperlink" Target="https://transformer.huggingface.co/" TargetMode="External"/><Relationship Id="rId6" Type="http://schemas.openxmlformats.org/officeDocument/2006/relationships/hyperlink" Target="https://coconet.glitch.me/#67:3:0,67:4:0,67:19:0,67:20:0,65:2:0,65:5:0,65:18:0,65:21:0,64:0:0,64:1:0,64:6:0,64:11:0,64:12:0,64:16:0,64:17:0,64:22:0,64:27:0,62:7:0,62:10:0,62:14:0,62:23:0,62:26:0,62:28:0,61:30:0,60:8:0,60:9:0,60:24:0,60:25:0" TargetMode="External"/><Relationship Id="rId7" Type="http://schemas.openxmlformats.org/officeDocument/2006/relationships/hyperlink" Target="https://howtogeneratealmostanything.com/" TargetMode="External"/><Relationship Id="rId8" Type="http://schemas.openxmlformats.org/officeDocument/2006/relationships/hyperlink" Target="https://www.neuralbricolage.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Generative Models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Redes Recorrentes</a:t>
            </a:r>
            <a:endParaRPr/>
          </a:p>
        </p:txBody>
      </p:sp>
      <p:sp>
        <p:nvSpPr>
          <p:cNvPr id="121" name="Google Shape;121;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Criadas para reconhecer padrões em sequências de dados</a:t>
            </a:r>
            <a:endParaRPr/>
          </a:p>
          <a:p>
            <a:pPr indent="-317500" lvl="1" marL="914400" rtl="0" algn="l">
              <a:spcBef>
                <a:spcPts val="0"/>
              </a:spcBef>
              <a:spcAft>
                <a:spcPts val="0"/>
              </a:spcAft>
              <a:buSzPts val="1400"/>
              <a:buChar char="○"/>
            </a:pPr>
            <a:r>
              <a:rPr lang="en"/>
              <a:t>Textos</a:t>
            </a:r>
            <a:endParaRPr/>
          </a:p>
          <a:p>
            <a:pPr indent="-317500" lvl="1" marL="914400" rtl="0" algn="l">
              <a:spcBef>
                <a:spcPts val="0"/>
              </a:spcBef>
              <a:spcAft>
                <a:spcPts val="0"/>
              </a:spcAft>
              <a:buSzPts val="1400"/>
              <a:buChar char="○"/>
            </a:pPr>
            <a:r>
              <a:rPr lang="en"/>
              <a:t>Aúdios</a:t>
            </a:r>
            <a:endParaRPr/>
          </a:p>
          <a:p>
            <a:pPr indent="-317500" lvl="1" marL="914400" rtl="0" algn="l">
              <a:spcBef>
                <a:spcPts val="0"/>
              </a:spcBef>
              <a:spcAft>
                <a:spcPts val="0"/>
              </a:spcAft>
              <a:buSzPts val="1400"/>
              <a:buChar char="○"/>
            </a:pPr>
            <a:r>
              <a:rPr lang="en"/>
              <a:t>Mercado financeiro</a:t>
            </a:r>
            <a:endParaRPr/>
          </a:p>
          <a:p>
            <a:pPr indent="-317500" lvl="1" marL="914400" rtl="0" algn="l">
              <a:spcBef>
                <a:spcPts val="0"/>
              </a:spcBef>
              <a:spcAft>
                <a:spcPts val="0"/>
              </a:spcAft>
              <a:buSzPts val="1400"/>
              <a:buChar char="○"/>
            </a:pPr>
            <a:r>
              <a:rPr lang="en"/>
              <a:t>Vídeos</a:t>
            </a:r>
            <a:endParaRPr/>
          </a:p>
          <a:p>
            <a:pPr indent="-317500" lvl="1" marL="914400" rtl="0" algn="l">
              <a:spcBef>
                <a:spcPts val="0"/>
              </a:spcBef>
              <a:spcAft>
                <a:spcPts val="0"/>
              </a:spcAft>
              <a:buSzPts val="1400"/>
              <a:buChar char="○"/>
            </a:pPr>
            <a:r>
              <a:rPr lang="en"/>
              <a:t>etc</a:t>
            </a:r>
            <a:endParaRPr/>
          </a:p>
          <a:p>
            <a:pPr indent="-342900" lvl="0" marL="457200" rtl="0" algn="l">
              <a:spcBef>
                <a:spcPts val="0"/>
              </a:spcBef>
              <a:spcAft>
                <a:spcPts val="0"/>
              </a:spcAft>
              <a:buSzPts val="1800"/>
              <a:buChar char="●"/>
            </a:pPr>
            <a:r>
              <a:rPr lang="en"/>
              <a:t>Usam neurônios com retroalimentação</a:t>
            </a:r>
            <a:endParaRPr/>
          </a:p>
          <a:p>
            <a:pPr indent="-317500" lvl="1" marL="914400" rtl="0" algn="l">
              <a:spcBef>
                <a:spcPts val="0"/>
              </a:spcBef>
              <a:spcAft>
                <a:spcPts val="0"/>
              </a:spcAft>
              <a:buSzPts val="1400"/>
              <a:buChar char="○"/>
            </a:pPr>
            <a:r>
              <a:rPr lang="en"/>
              <a:t>Ou seja, o resultado do input i - 1 faz parte do input i</a:t>
            </a:r>
            <a:endParaRPr/>
          </a:p>
          <a:p>
            <a:pPr indent="-317500" lvl="1" marL="914400" rtl="0" algn="l">
              <a:spcBef>
                <a:spcPts val="0"/>
              </a:spcBef>
              <a:spcAft>
                <a:spcPts val="0"/>
              </a:spcAft>
              <a:buSzPts val="1400"/>
              <a:buChar char="○"/>
            </a:pPr>
            <a:r>
              <a:rPr lang="en"/>
              <a:t>Podemos ver isso como sendo uma rede com memória</a:t>
            </a:r>
            <a:endParaRPr/>
          </a:p>
          <a:p>
            <a:pPr indent="-317500" lvl="1" marL="914400" rtl="0" algn="l">
              <a:spcBef>
                <a:spcPts val="0"/>
              </a:spcBef>
              <a:spcAft>
                <a:spcPts val="0"/>
              </a:spcAft>
              <a:buSzPts val="1400"/>
              <a:buChar char="○"/>
            </a:pPr>
            <a:r>
              <a:rPr lang="en"/>
              <a:t>Isso nos permite ter uma noção de tempo ou de dados sequenciais</a:t>
            </a:r>
            <a:endParaRPr/>
          </a:p>
          <a:p>
            <a:pPr indent="-342900" lvl="0" marL="457200" rtl="0" algn="l">
              <a:spcBef>
                <a:spcPts val="0"/>
              </a:spcBef>
              <a:spcAft>
                <a:spcPts val="0"/>
              </a:spcAft>
              <a:buSzPts val="1800"/>
              <a:buChar char="●"/>
            </a:pPr>
            <a:r>
              <a:rPr lang="en"/>
              <a:t>Dizemos que é um modelo profundo no tempo e não no espaço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Geração</a:t>
            </a:r>
            <a:r>
              <a:rPr lang="en"/>
              <a:t> de texto: A nível de caractere</a:t>
            </a:r>
            <a:endParaRPr/>
          </a:p>
        </p:txBody>
      </p:sp>
      <p:sp>
        <p:nvSpPr>
          <p:cNvPr id="127" name="Google Shape;127;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Podemos criar uma rede recorrente que tenta prever o próximo </a:t>
            </a:r>
            <a:r>
              <a:rPr lang="en"/>
              <a:t>caractere</a:t>
            </a:r>
            <a:r>
              <a:rPr lang="en"/>
              <a:t> num texto</a:t>
            </a:r>
            <a:endParaRPr/>
          </a:p>
          <a:p>
            <a:pPr indent="-342900" lvl="0" marL="457200" rtl="0" algn="l">
              <a:spcBef>
                <a:spcPts val="0"/>
              </a:spcBef>
              <a:spcAft>
                <a:spcPts val="0"/>
              </a:spcAft>
              <a:buSzPts val="1800"/>
              <a:buChar char="●"/>
            </a:pPr>
            <a:r>
              <a:rPr lang="en"/>
              <a:t>Então usamos a própria previsão como entrada para a rede</a:t>
            </a:r>
            <a:endParaRPr/>
          </a:p>
          <a:p>
            <a:pPr indent="-317500" lvl="1" marL="914400" rtl="0" algn="l">
              <a:spcBef>
                <a:spcPts val="0"/>
              </a:spcBef>
              <a:spcAft>
                <a:spcPts val="0"/>
              </a:spcAft>
              <a:buSzPts val="1400"/>
              <a:buChar char="○"/>
            </a:pPr>
            <a:r>
              <a:rPr lang="en"/>
              <a:t>Mais simples</a:t>
            </a:r>
            <a:endParaRPr/>
          </a:p>
          <a:p>
            <a:pPr indent="-317500" lvl="1" marL="914400" rtl="0" algn="l">
              <a:spcBef>
                <a:spcPts val="0"/>
              </a:spcBef>
              <a:spcAft>
                <a:spcPts val="0"/>
              </a:spcAft>
              <a:buSzPts val="1400"/>
              <a:buChar char="○"/>
            </a:pPr>
            <a:r>
              <a:rPr lang="en"/>
              <a:t>Menor número de possíveis saídas (no máximo 256)</a:t>
            </a:r>
            <a:endParaRPr/>
          </a:p>
          <a:p>
            <a:pPr indent="-317500" lvl="1" marL="914400" rtl="0" algn="l">
              <a:spcBef>
                <a:spcPts val="0"/>
              </a:spcBef>
              <a:spcAft>
                <a:spcPts val="0"/>
              </a:spcAft>
              <a:buSzPts val="1400"/>
              <a:buChar char="○"/>
            </a:pPr>
            <a:r>
              <a:rPr lang="en"/>
              <a:t>Não gera textos tão reais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0" y="0"/>
            <a:ext cx="6921950" cy="4770776"/>
          </a:xfrm>
          <a:prstGeom prst="rect">
            <a:avLst/>
          </a:prstGeom>
          <a:noFill/>
          <a:ln>
            <a:noFill/>
          </a:ln>
        </p:spPr>
      </p:pic>
      <p:sp>
        <p:nvSpPr>
          <p:cNvPr id="133" name="Google Shape;133;p24"/>
          <p:cNvSpPr txBox="1"/>
          <p:nvPr/>
        </p:nvSpPr>
        <p:spPr>
          <a:xfrm>
            <a:off x="44750" y="4770775"/>
            <a:ext cx="41373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Fonte: </a:t>
            </a:r>
            <a:r>
              <a:rPr lang="en" u="sng">
                <a:solidFill>
                  <a:schemeClr val="hlink"/>
                </a:solidFill>
                <a:latin typeface="Open Sans"/>
                <a:ea typeface="Open Sans"/>
                <a:cs typeface="Open Sans"/>
                <a:sym typeface="Open Sans"/>
                <a:hlinkClick r:id="rId4"/>
              </a:rPr>
              <a:t>karpathy.io</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nvSpPr>
        <p:spPr>
          <a:xfrm>
            <a:off x="44750" y="4770775"/>
            <a:ext cx="41373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Fonte: </a:t>
            </a:r>
            <a:r>
              <a:rPr lang="en" u="sng">
                <a:solidFill>
                  <a:schemeClr val="hlink"/>
                </a:solidFill>
                <a:latin typeface="Open Sans"/>
                <a:ea typeface="Open Sans"/>
                <a:cs typeface="Open Sans"/>
                <a:sym typeface="Open Sans"/>
                <a:hlinkClick r:id="rId3"/>
              </a:rPr>
              <a:t>karpathy.io</a:t>
            </a:r>
            <a:endParaRPr>
              <a:latin typeface="Open Sans"/>
              <a:ea typeface="Open Sans"/>
              <a:cs typeface="Open Sans"/>
              <a:sym typeface="Open Sans"/>
            </a:endParaRPr>
          </a:p>
        </p:txBody>
      </p:sp>
      <p:pic>
        <p:nvPicPr>
          <p:cNvPr id="139" name="Google Shape;139;p25"/>
          <p:cNvPicPr preferRelativeResize="0"/>
          <p:nvPr/>
        </p:nvPicPr>
        <p:blipFill>
          <a:blip r:embed="rId4">
            <a:alphaModFix/>
          </a:blip>
          <a:stretch>
            <a:fillRect/>
          </a:stretch>
        </p:blipFill>
        <p:spPr>
          <a:xfrm>
            <a:off x="0" y="153850"/>
            <a:ext cx="8520326" cy="429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nvSpPr>
        <p:spPr>
          <a:xfrm>
            <a:off x="44750" y="4770775"/>
            <a:ext cx="4137300" cy="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Fonte: </a:t>
            </a:r>
            <a:r>
              <a:rPr lang="en" u="sng">
                <a:solidFill>
                  <a:schemeClr val="hlink"/>
                </a:solidFill>
                <a:latin typeface="Open Sans"/>
                <a:ea typeface="Open Sans"/>
                <a:cs typeface="Open Sans"/>
                <a:sym typeface="Open Sans"/>
                <a:hlinkClick r:id="rId3"/>
              </a:rPr>
              <a:t>karpathy.io</a:t>
            </a:r>
            <a:endParaRPr>
              <a:latin typeface="Open Sans"/>
              <a:ea typeface="Open Sans"/>
              <a:cs typeface="Open Sans"/>
              <a:sym typeface="Open Sans"/>
            </a:endParaRPr>
          </a:p>
        </p:txBody>
      </p:sp>
      <p:pic>
        <p:nvPicPr>
          <p:cNvPr id="145" name="Google Shape;145;p26"/>
          <p:cNvPicPr preferRelativeResize="0"/>
          <p:nvPr/>
        </p:nvPicPr>
        <p:blipFill>
          <a:blip r:embed="rId4">
            <a:alphaModFix/>
          </a:blip>
          <a:stretch>
            <a:fillRect/>
          </a:stretch>
        </p:blipFill>
        <p:spPr>
          <a:xfrm>
            <a:off x="152400" y="152400"/>
            <a:ext cx="7629525" cy="4276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a:t>
            </a:r>
            <a:r>
              <a:rPr lang="en"/>
              <a:t>Attention</a:t>
            </a:r>
            <a:endParaRPr/>
          </a:p>
        </p:txBody>
      </p:sp>
      <p:pic>
        <p:nvPicPr>
          <p:cNvPr id="151" name="Google Shape;151;p27"/>
          <p:cNvPicPr preferRelativeResize="0"/>
          <p:nvPr/>
        </p:nvPicPr>
        <p:blipFill>
          <a:blip r:embed="rId3">
            <a:alphaModFix/>
          </a:blip>
          <a:stretch>
            <a:fillRect/>
          </a:stretch>
        </p:blipFill>
        <p:spPr>
          <a:xfrm>
            <a:off x="2633663" y="1152425"/>
            <a:ext cx="3876675" cy="3286125"/>
          </a:xfrm>
          <a:prstGeom prst="rect">
            <a:avLst/>
          </a:prstGeom>
          <a:noFill/>
          <a:ln>
            <a:noFill/>
          </a:ln>
        </p:spPr>
      </p:pic>
      <p:sp>
        <p:nvSpPr>
          <p:cNvPr id="152" name="Google Shape;152;p27"/>
          <p:cNvSpPr txBox="1"/>
          <p:nvPr/>
        </p:nvSpPr>
        <p:spPr>
          <a:xfrm>
            <a:off x="256825" y="4720075"/>
            <a:ext cx="33249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Fonte: </a:t>
            </a:r>
            <a:r>
              <a:rPr lang="en" u="sng">
                <a:solidFill>
                  <a:schemeClr val="hlink"/>
                </a:solidFill>
                <a:latin typeface="Open Sans"/>
                <a:ea typeface="Open Sans"/>
                <a:cs typeface="Open Sans"/>
                <a:sym typeface="Open Sans"/>
                <a:hlinkClick r:id="rId4"/>
              </a:rPr>
              <a:t>The Illustrated Transformer</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Self-Attention</a:t>
            </a:r>
            <a:endParaRPr/>
          </a:p>
        </p:txBody>
      </p:sp>
      <p:pic>
        <p:nvPicPr>
          <p:cNvPr id="158" name="Google Shape;158;p28"/>
          <p:cNvPicPr preferRelativeResize="0"/>
          <p:nvPr/>
        </p:nvPicPr>
        <p:blipFill>
          <a:blip r:embed="rId3">
            <a:alphaModFix/>
          </a:blip>
          <a:stretch>
            <a:fillRect/>
          </a:stretch>
        </p:blipFill>
        <p:spPr>
          <a:xfrm>
            <a:off x="3267363" y="1616275"/>
            <a:ext cx="2609287" cy="269675"/>
          </a:xfrm>
          <a:prstGeom prst="rect">
            <a:avLst/>
          </a:prstGeom>
          <a:noFill/>
          <a:ln>
            <a:noFill/>
          </a:ln>
        </p:spPr>
      </p:pic>
      <p:pic>
        <p:nvPicPr>
          <p:cNvPr id="159" name="Google Shape;159;p28"/>
          <p:cNvPicPr preferRelativeResize="0"/>
          <p:nvPr/>
        </p:nvPicPr>
        <p:blipFill>
          <a:blip r:embed="rId4">
            <a:alphaModFix/>
          </a:blip>
          <a:stretch>
            <a:fillRect/>
          </a:stretch>
        </p:blipFill>
        <p:spPr>
          <a:xfrm>
            <a:off x="808275" y="2190350"/>
            <a:ext cx="7527450" cy="106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a:t>
            </a:r>
            <a:endParaRPr/>
          </a:p>
        </p:txBody>
      </p:sp>
      <p:pic>
        <p:nvPicPr>
          <p:cNvPr id="165" name="Google Shape;165;p29"/>
          <p:cNvPicPr preferRelativeResize="0"/>
          <p:nvPr/>
        </p:nvPicPr>
        <p:blipFill>
          <a:blip r:embed="rId3">
            <a:alphaModFix/>
          </a:blip>
          <a:stretch>
            <a:fillRect/>
          </a:stretch>
        </p:blipFill>
        <p:spPr>
          <a:xfrm>
            <a:off x="2525500" y="1152425"/>
            <a:ext cx="4092991" cy="368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Inicialmente, </a:t>
            </a:r>
            <a:r>
              <a:rPr lang="en"/>
              <a:t>atenção</a:t>
            </a:r>
            <a:r>
              <a:rPr lang="en"/>
              <a:t> era só um "extra" que você adicionava ao seu modelo para tentar conseguir uma melhora</a:t>
            </a:r>
            <a:endParaRPr/>
          </a:p>
          <a:p>
            <a:pPr indent="-342900" lvl="0" marL="457200" rtl="0" algn="l">
              <a:spcBef>
                <a:spcPts val="0"/>
              </a:spcBef>
              <a:spcAft>
                <a:spcPts val="0"/>
              </a:spcAft>
              <a:buSzPts val="1800"/>
              <a:buChar char="●"/>
            </a:pPr>
            <a:r>
              <a:rPr lang="en"/>
              <a:t>No transformer tudo é baseado em attention</a:t>
            </a:r>
            <a:endParaRPr/>
          </a:p>
          <a:p>
            <a:pPr indent="-317500" lvl="1" marL="914400" rtl="0" algn="l">
              <a:spcBef>
                <a:spcPts val="0"/>
              </a:spcBef>
              <a:spcAft>
                <a:spcPts val="0"/>
              </a:spcAft>
              <a:buSzPts val="1400"/>
              <a:buChar char="○"/>
            </a:pPr>
            <a:r>
              <a:rPr lang="en"/>
              <a:t>Vários blocos compostos por camadas de attention seguidas de feed-forward</a:t>
            </a:r>
            <a:endParaRPr/>
          </a:p>
          <a:p>
            <a:pPr indent="-317500" lvl="1" marL="914400" rtl="0" algn="l">
              <a:spcBef>
                <a:spcPts val="0"/>
              </a:spcBef>
              <a:spcAft>
                <a:spcPts val="0"/>
              </a:spcAft>
              <a:buSzPts val="1400"/>
              <a:buChar char="○"/>
            </a:pPr>
            <a:r>
              <a:rPr lang="en"/>
              <a:t>Várias "cabeças" de attention em cada bloco</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71" name="Google Shape;171;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 Attention is all you need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 Attention is all you need</a:t>
            </a:r>
            <a:endParaRPr/>
          </a:p>
        </p:txBody>
      </p:sp>
      <p:pic>
        <p:nvPicPr>
          <p:cNvPr id="177" name="Google Shape;177;p31"/>
          <p:cNvPicPr preferRelativeResize="0"/>
          <p:nvPr/>
        </p:nvPicPr>
        <p:blipFill>
          <a:blip r:embed="rId3">
            <a:alphaModFix/>
          </a:blip>
          <a:stretch>
            <a:fillRect/>
          </a:stretch>
        </p:blipFill>
        <p:spPr>
          <a:xfrm>
            <a:off x="1790488" y="1152425"/>
            <a:ext cx="5563035" cy="3686275"/>
          </a:xfrm>
          <a:prstGeom prst="rect">
            <a:avLst/>
          </a:prstGeom>
          <a:noFill/>
          <a:ln>
            <a:noFill/>
          </a:ln>
        </p:spPr>
      </p:pic>
      <p:sp>
        <p:nvSpPr>
          <p:cNvPr id="178" name="Google Shape;178;p31"/>
          <p:cNvSpPr txBox="1"/>
          <p:nvPr/>
        </p:nvSpPr>
        <p:spPr>
          <a:xfrm>
            <a:off x="256825" y="4720075"/>
            <a:ext cx="33249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Fonte: </a:t>
            </a:r>
            <a:r>
              <a:rPr lang="en" u="sng">
                <a:solidFill>
                  <a:schemeClr val="hlink"/>
                </a:solidFill>
                <a:latin typeface="Open Sans"/>
                <a:ea typeface="Open Sans"/>
                <a:cs typeface="Open Sans"/>
                <a:sym typeface="Open Sans"/>
                <a:hlinkClick r:id="rId4"/>
              </a:rPr>
              <a:t>The Illustrated Transformer</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Quem sou eu</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12121"/>
              </a:buClr>
              <a:buSzPts val="1400"/>
              <a:buFont typeface="Roboto"/>
              <a:buChar char="●"/>
            </a:pPr>
            <a:r>
              <a:rPr lang="en" sz="1400">
                <a:solidFill>
                  <a:srgbClr val="212121"/>
                </a:solidFill>
                <a:highlight>
                  <a:srgbClr val="F6F7F8"/>
                </a:highlight>
                <a:latin typeface="Roboto"/>
                <a:ea typeface="Roboto"/>
                <a:cs typeface="Roboto"/>
                <a:sym typeface="Roboto"/>
              </a:rPr>
              <a:t>Vim de Fortaleza, capital do Ceará, para fazer  Ciências da Computação no ICMC-USP.</a:t>
            </a:r>
            <a:endParaRPr sz="1400">
              <a:solidFill>
                <a:srgbClr val="212121"/>
              </a:solidFill>
              <a:highlight>
                <a:srgbClr val="F6F7F8"/>
              </a:highlight>
              <a:latin typeface="Roboto"/>
              <a:ea typeface="Roboto"/>
              <a:cs typeface="Roboto"/>
              <a:sym typeface="Roboto"/>
            </a:endParaRPr>
          </a:p>
          <a:p>
            <a:pPr indent="-317500" lvl="0" marL="457200" rtl="0" algn="l">
              <a:spcBef>
                <a:spcPts val="0"/>
              </a:spcBef>
              <a:spcAft>
                <a:spcPts val="0"/>
              </a:spcAft>
              <a:buClr>
                <a:srgbClr val="212121"/>
              </a:buClr>
              <a:buSzPts val="1400"/>
              <a:buFont typeface="Roboto"/>
              <a:buChar char="●"/>
            </a:pPr>
            <a:r>
              <a:rPr lang="en" sz="1400">
                <a:solidFill>
                  <a:srgbClr val="212121"/>
                </a:solidFill>
                <a:highlight>
                  <a:srgbClr val="F6F7F8"/>
                </a:highlight>
                <a:latin typeface="Roboto"/>
                <a:ea typeface="Roboto"/>
                <a:cs typeface="Roboto"/>
                <a:sym typeface="Roboto"/>
              </a:rPr>
              <a:t>Competi em olimpíadas de Informática durante o fundamental e médio, onde descobri minha paixão por computação</a:t>
            </a:r>
            <a:endParaRPr sz="1400">
              <a:solidFill>
                <a:srgbClr val="212121"/>
              </a:solidFill>
              <a:highlight>
                <a:srgbClr val="F6F7F8"/>
              </a:highlight>
              <a:latin typeface="Roboto"/>
              <a:ea typeface="Roboto"/>
              <a:cs typeface="Roboto"/>
              <a:sym typeface="Roboto"/>
            </a:endParaRPr>
          </a:p>
          <a:p>
            <a:pPr indent="-317500" lvl="0" marL="457200" rtl="0" algn="l">
              <a:spcBef>
                <a:spcPts val="0"/>
              </a:spcBef>
              <a:spcAft>
                <a:spcPts val="0"/>
              </a:spcAft>
              <a:buClr>
                <a:srgbClr val="212121"/>
              </a:buClr>
              <a:buSzPts val="1400"/>
              <a:buFont typeface="Roboto"/>
              <a:buChar char="●"/>
            </a:pPr>
            <a:r>
              <a:rPr lang="en" sz="1400">
                <a:solidFill>
                  <a:srgbClr val="212121"/>
                </a:solidFill>
                <a:highlight>
                  <a:srgbClr val="F6F7F8"/>
                </a:highlight>
                <a:latin typeface="Roboto"/>
                <a:ea typeface="Roboto"/>
                <a:cs typeface="Roboto"/>
                <a:sym typeface="Roboto"/>
              </a:rPr>
              <a:t>Adoro projetos e extensão em geral, atualmente </a:t>
            </a:r>
            <a:r>
              <a:rPr lang="en" sz="1400">
                <a:solidFill>
                  <a:srgbClr val="212121"/>
                </a:solidFill>
                <a:highlight>
                  <a:srgbClr val="F6F7F8"/>
                </a:highlight>
                <a:latin typeface="Roboto"/>
                <a:ea typeface="Roboto"/>
                <a:cs typeface="Roboto"/>
                <a:sym typeface="Roboto"/>
              </a:rPr>
              <a:t>faço</a:t>
            </a:r>
            <a:r>
              <a:rPr lang="en" sz="1400">
                <a:solidFill>
                  <a:srgbClr val="212121"/>
                </a:solidFill>
                <a:highlight>
                  <a:srgbClr val="F6F7F8"/>
                </a:highlight>
                <a:latin typeface="Roboto"/>
                <a:ea typeface="Roboto"/>
                <a:cs typeface="Roboto"/>
                <a:sym typeface="Roboto"/>
              </a:rPr>
              <a:t> parte do Data, o grupo de Ciências de Dados da USP</a:t>
            </a:r>
            <a:endParaRPr sz="1400">
              <a:solidFill>
                <a:srgbClr val="212121"/>
              </a:solidFill>
              <a:highlight>
                <a:srgbClr val="F6F7F8"/>
              </a:highlight>
              <a:latin typeface="Roboto"/>
              <a:ea typeface="Roboto"/>
              <a:cs typeface="Roboto"/>
              <a:sym typeface="Roboto"/>
            </a:endParaRPr>
          </a:p>
          <a:p>
            <a:pPr indent="-317500" lvl="0" marL="457200" rtl="0" algn="l">
              <a:spcBef>
                <a:spcPts val="0"/>
              </a:spcBef>
              <a:spcAft>
                <a:spcPts val="0"/>
              </a:spcAft>
              <a:buClr>
                <a:srgbClr val="212121"/>
              </a:buClr>
              <a:buSzPts val="1400"/>
              <a:buFont typeface="Roboto"/>
              <a:buChar char="●"/>
            </a:pPr>
            <a:r>
              <a:rPr lang="en" sz="1400">
                <a:solidFill>
                  <a:srgbClr val="212121"/>
                </a:solidFill>
                <a:highlight>
                  <a:srgbClr val="F6F7F8"/>
                </a:highlight>
                <a:latin typeface="Roboto"/>
                <a:ea typeface="Roboto"/>
                <a:cs typeface="Roboto"/>
                <a:sym typeface="Roboto"/>
              </a:rPr>
              <a:t>Ministrei um curso de Deep Learning para seus amigos no último semestre.</a:t>
            </a:r>
            <a:endParaRPr sz="1400">
              <a:solidFill>
                <a:srgbClr val="212121"/>
              </a:solidFill>
              <a:highlight>
                <a:srgbClr val="F6F7F8"/>
              </a:highlight>
              <a:latin typeface="Roboto"/>
              <a:ea typeface="Roboto"/>
              <a:cs typeface="Roboto"/>
              <a:sym typeface="Roboto"/>
            </a:endParaRPr>
          </a:p>
          <a:p>
            <a:pPr indent="-317500" lvl="0" marL="457200" rtl="0" algn="l">
              <a:spcBef>
                <a:spcPts val="0"/>
              </a:spcBef>
              <a:spcAft>
                <a:spcPts val="0"/>
              </a:spcAft>
              <a:buClr>
                <a:srgbClr val="212121"/>
              </a:buClr>
              <a:buSzPts val="1400"/>
              <a:buFont typeface="Roboto"/>
              <a:buChar char="●"/>
            </a:pPr>
            <a:r>
              <a:rPr lang="en" sz="1400">
                <a:solidFill>
                  <a:srgbClr val="212121"/>
                </a:solidFill>
                <a:highlight>
                  <a:srgbClr val="F6F7F8"/>
                </a:highlight>
                <a:latin typeface="Roboto"/>
                <a:ea typeface="Roboto"/>
                <a:cs typeface="Roboto"/>
                <a:sym typeface="Roboto"/>
              </a:rPr>
              <a:t>Faço</a:t>
            </a:r>
            <a:r>
              <a:rPr lang="en" sz="1400">
                <a:solidFill>
                  <a:srgbClr val="212121"/>
                </a:solidFill>
                <a:highlight>
                  <a:srgbClr val="F6F7F8"/>
                </a:highlight>
                <a:latin typeface="Roboto"/>
                <a:ea typeface="Roboto"/>
                <a:cs typeface="Roboto"/>
                <a:sym typeface="Roboto"/>
              </a:rPr>
              <a:t> iniciação científica em Aprendizado de Representações.</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 Attention is all you need</a:t>
            </a:r>
            <a:endParaRPr/>
          </a:p>
        </p:txBody>
      </p:sp>
      <p:pic>
        <p:nvPicPr>
          <p:cNvPr id="184" name="Google Shape;184;p32"/>
          <p:cNvPicPr preferRelativeResize="0"/>
          <p:nvPr/>
        </p:nvPicPr>
        <p:blipFill>
          <a:blip r:embed="rId3">
            <a:alphaModFix/>
          </a:blip>
          <a:stretch>
            <a:fillRect/>
          </a:stretch>
        </p:blipFill>
        <p:spPr>
          <a:xfrm>
            <a:off x="0" y="1263497"/>
            <a:ext cx="9144000" cy="2616506"/>
          </a:xfrm>
          <a:prstGeom prst="rect">
            <a:avLst/>
          </a:prstGeom>
          <a:noFill/>
          <a:ln>
            <a:noFill/>
          </a:ln>
        </p:spPr>
      </p:pic>
      <p:sp>
        <p:nvSpPr>
          <p:cNvPr id="185" name="Google Shape;185;p32"/>
          <p:cNvSpPr txBox="1"/>
          <p:nvPr/>
        </p:nvSpPr>
        <p:spPr>
          <a:xfrm>
            <a:off x="256825" y="4720075"/>
            <a:ext cx="33249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Fonte: </a:t>
            </a:r>
            <a:r>
              <a:rPr lang="en" u="sng">
                <a:solidFill>
                  <a:schemeClr val="hlink"/>
                </a:solidFill>
                <a:latin typeface="Open Sans"/>
                <a:ea typeface="Open Sans"/>
                <a:cs typeface="Open Sans"/>
                <a:sym typeface="Open Sans"/>
                <a:hlinkClick r:id="rId4"/>
              </a:rPr>
              <a:t>The Illustrated Transformer</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GPT-2</a:t>
            </a:r>
            <a:endParaRPr/>
          </a:p>
        </p:txBody>
      </p:sp>
      <p:pic>
        <p:nvPicPr>
          <p:cNvPr id="191" name="Google Shape;191;p33"/>
          <p:cNvPicPr preferRelativeResize="0"/>
          <p:nvPr/>
        </p:nvPicPr>
        <p:blipFill>
          <a:blip r:embed="rId3">
            <a:alphaModFix/>
          </a:blip>
          <a:stretch>
            <a:fillRect/>
          </a:stretch>
        </p:blipFill>
        <p:spPr>
          <a:xfrm>
            <a:off x="463700" y="1152425"/>
            <a:ext cx="8216604" cy="3686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GPT-2</a:t>
            </a:r>
            <a:endParaRPr/>
          </a:p>
        </p:txBody>
      </p:sp>
      <p:pic>
        <p:nvPicPr>
          <p:cNvPr id="197" name="Google Shape;197;p34"/>
          <p:cNvPicPr preferRelativeResize="0"/>
          <p:nvPr/>
        </p:nvPicPr>
        <p:blipFill>
          <a:blip r:embed="rId3">
            <a:alphaModFix/>
          </a:blip>
          <a:stretch>
            <a:fillRect/>
          </a:stretch>
        </p:blipFill>
        <p:spPr>
          <a:xfrm>
            <a:off x="152400" y="1152425"/>
            <a:ext cx="8839200" cy="30655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Exemplo de Texto</a:t>
            </a:r>
            <a:endParaRPr/>
          </a:p>
        </p:txBody>
      </p:sp>
      <p:sp>
        <p:nvSpPr>
          <p:cNvPr id="203" name="Google Shape;203;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Prompt: In a shocking finding, scientist discovered a herd of unicorns living in a remote, previously unexplored valley, in the Andes Mountains. Even more surprising to the researchers was the fact that the </a:t>
            </a:r>
            <a:r>
              <a:rPr lang="en" sz="1400"/>
              <a:t>u</a:t>
            </a:r>
            <a:r>
              <a:rPr lang="en" sz="1400"/>
              <a:t>nicorns spoke perfect English.</a:t>
            </a:r>
            <a:endParaRPr sz="1400"/>
          </a:p>
          <a:p>
            <a:pPr indent="0" lvl="0" marL="0" rtl="0" algn="l">
              <a:lnSpc>
                <a:spcPct val="100000"/>
              </a:lnSpc>
              <a:spcBef>
                <a:spcPts val="1600"/>
              </a:spcBef>
              <a:spcAft>
                <a:spcPts val="0"/>
              </a:spcAft>
              <a:buNone/>
            </a:pPr>
            <a:r>
              <a:rPr lang="en" sz="1400"/>
              <a:t>Texto gerado: </a:t>
            </a:r>
            <a:endParaRPr sz="1400"/>
          </a:p>
          <a:p>
            <a:pPr indent="0" lvl="0" marL="0" rtl="0" algn="l">
              <a:lnSpc>
                <a:spcPct val="100000"/>
              </a:lnSpc>
              <a:spcBef>
                <a:spcPts val="0"/>
              </a:spcBef>
              <a:spcAft>
                <a:spcPts val="0"/>
              </a:spcAft>
              <a:buNone/>
            </a:pPr>
            <a:r>
              <a:rPr lang="en" sz="1400"/>
              <a:t>The scientist named the population, after their distinctive horn, Ovid’s Unicorn. These four-horned, silver-white unicorns were previously unknown to science.</a:t>
            </a:r>
            <a:endParaRPr sz="1400"/>
          </a:p>
          <a:p>
            <a:pPr indent="0" lvl="0" marL="0" rtl="0" algn="l">
              <a:lnSpc>
                <a:spcPct val="100000"/>
              </a:lnSpc>
              <a:spcBef>
                <a:spcPts val="0"/>
              </a:spcBef>
              <a:spcAft>
                <a:spcPts val="0"/>
              </a:spcAft>
              <a:buNone/>
            </a:pPr>
            <a:r>
              <a:rPr lang="en" sz="1400"/>
              <a:t>Now, after almost two centuries, the mystery of what sparked this odd phenomenon is finally solved. </a:t>
            </a:r>
            <a:endParaRPr sz="1400"/>
          </a:p>
          <a:p>
            <a:pPr indent="0" lvl="0" marL="0" rtl="0" algn="l">
              <a:lnSpc>
                <a:spcPct val="100000"/>
              </a:lnSpc>
              <a:spcBef>
                <a:spcPts val="0"/>
              </a:spcBef>
              <a:spcAft>
                <a:spcPts val="0"/>
              </a:spcAft>
              <a:buNone/>
            </a:pPr>
            <a:r>
              <a:rPr lang="en" sz="1400"/>
              <a:t>Dr. Jorge Pérez, an evolutionary biologist from the University of La Paz, and several companions, were exploring the Andes Mountains when they found a small valley, with no other animals or humans. Pérez noticed that the valley had what appeared to be a natural fountain, surrounded by two peaks of rock and silver snow.</a:t>
            </a:r>
            <a:endParaRPr sz="1400"/>
          </a:p>
          <a:p>
            <a:pPr indent="0" lvl="0" marL="0" rtl="0" algn="l">
              <a:lnSpc>
                <a:spcPct val="100000"/>
              </a:lnSpc>
              <a:spcBef>
                <a:spcPts val="0"/>
              </a:spcBef>
              <a:spcAft>
                <a:spcPts val="0"/>
              </a:spcAft>
              <a:buNone/>
            </a:pPr>
            <a:r>
              <a:rPr lang="en" sz="1400"/>
              <a:t>Pérez and the others then ventured further into the valley. “By the time we reached the top of one peak, the water looked blue, with some crystals on top,” said Pérez.</a:t>
            </a:r>
            <a:endParaRPr sz="1400"/>
          </a:p>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6"/>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Música</a:t>
            </a:r>
            <a:endParaRPr/>
          </a:p>
        </p:txBody>
      </p:sp>
      <p:sp>
        <p:nvSpPr>
          <p:cNvPr id="209" name="Google Shape;209;p36"/>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Usa uma versão modificada da Transformer (Transformer Sparsa) com 24 cabeças, 72 camadas e uma janela de 4096 tokens</a:t>
            </a:r>
            <a:endParaRPr/>
          </a:p>
          <a:p>
            <a:pPr indent="-342900" lvl="0" marL="457200" rtl="0" algn="l">
              <a:spcBef>
                <a:spcPts val="0"/>
              </a:spcBef>
              <a:spcAft>
                <a:spcPts val="0"/>
              </a:spcAft>
              <a:buSzPts val="1800"/>
              <a:buChar char="●"/>
            </a:pPr>
            <a:r>
              <a:rPr lang="en"/>
              <a:t>São passados tokens de instrumentos e compositor para facilitar o treinamento</a:t>
            </a:r>
            <a:endParaRPr/>
          </a:p>
          <a:p>
            <a:pPr indent="-342900" lvl="0" marL="457200" rtl="0" algn="l">
              <a:spcBef>
                <a:spcPts val="0"/>
              </a:spcBef>
              <a:spcAft>
                <a:spcPts val="0"/>
              </a:spcAft>
              <a:buSzPts val="1800"/>
              <a:buChar char="●"/>
            </a:pPr>
            <a:r>
              <a:rPr lang="en"/>
              <a:t>Tem uma outra rede que avalia o se a música vem da base de dados ou se foi gerada pela rede</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https://openai.com/blog/musenet/</a:t>
            </a:r>
            <a:endParaRPr/>
          </a:p>
        </p:txBody>
      </p:sp>
      <p:sp>
        <p:nvSpPr>
          <p:cNvPr id="215" name="Google Shape;215;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MuseNet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CocoNet</a:t>
            </a:r>
            <a:endParaRPr/>
          </a:p>
        </p:txBody>
      </p:sp>
      <p:sp>
        <p:nvSpPr>
          <p:cNvPr id="221" name="Google Shape;221;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Foi treinada para restaurar e harmonizar músicas</a:t>
            </a:r>
            <a:endParaRPr/>
          </a:p>
          <a:p>
            <a:pPr indent="-342900" lvl="0" marL="457200" rtl="0" algn="l">
              <a:spcBef>
                <a:spcPts val="0"/>
              </a:spcBef>
              <a:spcAft>
                <a:spcPts val="0"/>
              </a:spcAft>
              <a:buSzPts val="1800"/>
              <a:buChar char="●"/>
            </a:pPr>
            <a:r>
              <a:rPr lang="en"/>
              <a:t>Usaram 306 corais compostos por Bach</a:t>
            </a:r>
            <a:endParaRPr/>
          </a:p>
          <a:p>
            <a:pPr indent="-342900" lvl="0" marL="457200" rtl="0" algn="l">
              <a:spcBef>
                <a:spcPts val="0"/>
              </a:spcBef>
              <a:spcAft>
                <a:spcPts val="0"/>
              </a:spcAft>
              <a:buSzPts val="1800"/>
              <a:buChar char="●"/>
            </a:pPr>
            <a:r>
              <a:rPr lang="en"/>
              <a:t>Durante o treino eles removiam algumas notas e a rede tinha que aprender a restaurar a música</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https://magenta.tensorflow.org/coconet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9"/>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Geração</a:t>
            </a:r>
            <a:r>
              <a:rPr lang="en"/>
              <a:t> de Imagens</a:t>
            </a:r>
            <a:endParaRPr/>
          </a:p>
        </p:txBody>
      </p:sp>
      <p:sp>
        <p:nvSpPr>
          <p:cNvPr id="227" name="Google Shape;227;p39"/>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Redes Adversariais (GANs)</a:t>
            </a:r>
            <a:endParaRPr/>
          </a:p>
        </p:txBody>
      </p:sp>
      <p:sp>
        <p:nvSpPr>
          <p:cNvPr id="233" name="Google Shape;233;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Duas redes neurais</a:t>
            </a:r>
            <a:endParaRPr/>
          </a:p>
          <a:p>
            <a:pPr indent="-317500" lvl="1" marL="914400" rtl="0" algn="l">
              <a:spcBef>
                <a:spcPts val="0"/>
              </a:spcBef>
              <a:spcAft>
                <a:spcPts val="0"/>
              </a:spcAft>
              <a:buSzPts val="1400"/>
              <a:buChar char="○"/>
            </a:pPr>
            <a:r>
              <a:rPr lang="en"/>
              <a:t>Discriminador </a:t>
            </a:r>
            <a:endParaRPr/>
          </a:p>
          <a:p>
            <a:pPr indent="-317500" lvl="2" marL="1371600" rtl="0" algn="l">
              <a:spcBef>
                <a:spcPts val="0"/>
              </a:spcBef>
              <a:spcAft>
                <a:spcPts val="0"/>
              </a:spcAft>
              <a:buSzPts val="1400"/>
              <a:buChar char="■"/>
            </a:pPr>
            <a:r>
              <a:rPr lang="en"/>
              <a:t>Rede que julga se a imagem gerada é verdadeira (pertence a distribuição) ou não</a:t>
            </a:r>
            <a:endParaRPr/>
          </a:p>
          <a:p>
            <a:pPr indent="-317500" lvl="1" marL="914400" rtl="0" algn="l">
              <a:spcBef>
                <a:spcPts val="0"/>
              </a:spcBef>
              <a:spcAft>
                <a:spcPts val="0"/>
              </a:spcAft>
              <a:buSzPts val="1400"/>
              <a:buChar char="○"/>
            </a:pPr>
            <a:r>
              <a:rPr lang="en" u="sng"/>
              <a:t>Gerador</a:t>
            </a:r>
            <a:endParaRPr u="sng"/>
          </a:p>
          <a:p>
            <a:pPr indent="-317500" lvl="2" marL="1371600" rtl="0" algn="l">
              <a:spcBef>
                <a:spcPts val="0"/>
              </a:spcBef>
              <a:spcAft>
                <a:spcPts val="0"/>
              </a:spcAft>
              <a:buSzPts val="1400"/>
              <a:buChar char="■"/>
            </a:pPr>
            <a:r>
              <a:rPr lang="en"/>
              <a:t>Rede que gera novas imagens e tenta enganar o discriminador</a:t>
            </a:r>
            <a:endParaRPr/>
          </a:p>
          <a:p>
            <a:pPr indent="-317500" lvl="2" marL="1371600" rtl="0" algn="l">
              <a:spcBef>
                <a:spcPts val="0"/>
              </a:spcBef>
              <a:spcAft>
                <a:spcPts val="0"/>
              </a:spcAft>
              <a:buSzPts val="1400"/>
              <a:buChar char="■"/>
            </a:pPr>
            <a:r>
              <a:rPr lang="en"/>
              <a:t>Em geral aprende a mapear de um espaço latente (vetor de dimensão bem menor que a imagem) para a distribuição das imagens</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41"/>
          <p:cNvPicPr preferRelativeResize="0"/>
          <p:nvPr/>
        </p:nvPicPr>
        <p:blipFill>
          <a:blip r:embed="rId3">
            <a:alphaModFix/>
          </a:blip>
          <a:stretch>
            <a:fillRect/>
          </a:stretch>
        </p:blipFill>
        <p:spPr>
          <a:xfrm>
            <a:off x="296800" y="384775"/>
            <a:ext cx="7001000" cy="4302450"/>
          </a:xfrm>
          <a:prstGeom prst="rect">
            <a:avLst/>
          </a:prstGeom>
          <a:noFill/>
          <a:ln>
            <a:noFill/>
          </a:ln>
        </p:spPr>
      </p:pic>
      <p:sp>
        <p:nvSpPr>
          <p:cNvPr id="239" name="Google Shape;239;p41"/>
          <p:cNvSpPr txBox="1"/>
          <p:nvPr/>
        </p:nvSpPr>
        <p:spPr>
          <a:xfrm>
            <a:off x="529250" y="4726050"/>
            <a:ext cx="66417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Fonte: https://developers.google.com/machine-learning/gan/gan_structure</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Redes Neurais</a:t>
            </a:r>
            <a:endParaRPr/>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Método de aprendizado de máquina</a:t>
            </a:r>
            <a:endParaRPr/>
          </a:p>
          <a:p>
            <a:pPr indent="-342900" lvl="0" marL="457200" rtl="0" algn="l">
              <a:spcBef>
                <a:spcPts val="0"/>
              </a:spcBef>
              <a:spcAft>
                <a:spcPts val="0"/>
              </a:spcAft>
              <a:buSzPts val="1800"/>
              <a:buChar char="●"/>
            </a:pPr>
            <a:r>
              <a:rPr lang="en"/>
              <a:t>"Inspirado" no cérebro humano</a:t>
            </a:r>
            <a:endParaRPr/>
          </a:p>
          <a:p>
            <a:pPr indent="-342900" lvl="0" marL="457200" rtl="0" algn="l">
              <a:spcBef>
                <a:spcPts val="0"/>
              </a:spcBef>
              <a:spcAft>
                <a:spcPts val="0"/>
              </a:spcAft>
              <a:buSzPts val="1800"/>
              <a:buChar char="●"/>
            </a:pPr>
            <a:r>
              <a:rPr lang="en"/>
              <a:t>Relativamente antigo</a:t>
            </a:r>
            <a:endParaRPr/>
          </a:p>
          <a:p>
            <a:pPr indent="-342900" lvl="0" marL="457200" rtl="0" algn="l">
              <a:spcBef>
                <a:spcPts val="0"/>
              </a:spcBef>
              <a:spcAft>
                <a:spcPts val="0"/>
              </a:spcAft>
              <a:buSzPts val="1800"/>
              <a:buChar char="●"/>
            </a:pPr>
            <a:r>
              <a:rPr lang="en"/>
              <a:t>Ganhando popularidade</a:t>
            </a:r>
            <a:endParaRPr/>
          </a:p>
          <a:p>
            <a:pPr indent="-342900" lvl="0" marL="457200" rtl="0" algn="l">
              <a:spcBef>
                <a:spcPts val="0"/>
              </a:spcBef>
              <a:spcAft>
                <a:spcPts val="0"/>
              </a:spcAft>
              <a:buSzPts val="1800"/>
              <a:buChar char="●"/>
            </a:pPr>
            <a:r>
              <a:rPr lang="en"/>
              <a:t>Consegue aproximar qualquer função</a:t>
            </a:r>
            <a:endParaRPr/>
          </a:p>
          <a:p>
            <a:pPr indent="-342900" lvl="0" marL="457200" rtl="0" algn="l">
              <a:spcBef>
                <a:spcPts val="0"/>
              </a:spcBef>
              <a:spcAft>
                <a:spcPts val="0"/>
              </a:spcAft>
              <a:buSzPts val="1800"/>
              <a:buChar char="●"/>
            </a:pPr>
            <a:r>
              <a:rPr lang="en"/>
              <a:t>Com o aumento da profundidade aprende melhores </a:t>
            </a:r>
            <a:r>
              <a:rPr lang="en"/>
              <a:t>representações</a:t>
            </a:r>
            <a:r>
              <a:rPr lang="en"/>
              <a:t> dos dados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64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Primeira GAN</a:t>
            </a:r>
            <a:endParaRPr/>
          </a:p>
        </p:txBody>
      </p:sp>
      <p:pic>
        <p:nvPicPr>
          <p:cNvPr id="245" name="Google Shape;245;p42"/>
          <p:cNvPicPr preferRelativeResize="0"/>
          <p:nvPr/>
        </p:nvPicPr>
        <p:blipFill>
          <a:blip r:embed="rId3">
            <a:alphaModFix/>
          </a:blip>
          <a:stretch>
            <a:fillRect/>
          </a:stretch>
        </p:blipFill>
        <p:spPr>
          <a:xfrm>
            <a:off x="1824475" y="695225"/>
            <a:ext cx="5701430" cy="4075575"/>
          </a:xfrm>
          <a:prstGeom prst="rect">
            <a:avLst/>
          </a:prstGeom>
          <a:noFill/>
          <a:ln>
            <a:noFill/>
          </a:ln>
        </p:spPr>
      </p:pic>
      <p:sp>
        <p:nvSpPr>
          <p:cNvPr id="246" name="Google Shape;246;p42"/>
          <p:cNvSpPr txBox="1"/>
          <p:nvPr/>
        </p:nvSpPr>
        <p:spPr>
          <a:xfrm>
            <a:off x="506900" y="4770800"/>
            <a:ext cx="65802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Fonte: Generative Adversarial Nets Paper (Goodfellow et al)</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GAN</a:t>
            </a:r>
            <a:endParaRPr/>
          </a:p>
        </p:txBody>
      </p:sp>
      <p:sp>
        <p:nvSpPr>
          <p:cNvPr id="252" name="Google Shape;252;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Attention</a:t>
            </a:r>
            <a:endParaRPr/>
          </a:p>
          <a:p>
            <a:pPr indent="-342900" lvl="0" marL="457200" rtl="0" algn="l">
              <a:spcBef>
                <a:spcPts val="0"/>
              </a:spcBef>
              <a:spcAft>
                <a:spcPts val="0"/>
              </a:spcAft>
              <a:buSzPts val="1800"/>
              <a:buChar char="●"/>
            </a:pPr>
            <a:r>
              <a:rPr lang="en"/>
              <a:t>Recebe </a:t>
            </a:r>
            <a:r>
              <a:rPr lang="en"/>
              <a:t>informação</a:t>
            </a:r>
            <a:r>
              <a:rPr lang="en"/>
              <a:t> da classe que deve gerar</a:t>
            </a:r>
            <a:endParaRPr/>
          </a:p>
          <a:p>
            <a:pPr indent="-342900" lvl="0" marL="457200" rtl="0" algn="l">
              <a:spcBef>
                <a:spcPts val="0"/>
              </a:spcBef>
              <a:spcAft>
                <a:spcPts val="0"/>
              </a:spcAft>
              <a:buSzPts val="1800"/>
              <a:buChar char="●"/>
            </a:pPr>
            <a:r>
              <a:rPr lang="en"/>
              <a:t>Mais updates para o discriminador que para o gerador</a:t>
            </a:r>
            <a:endParaRPr/>
          </a:p>
          <a:p>
            <a:pPr indent="-342900" lvl="0" marL="457200" rtl="0" algn="l">
              <a:spcBef>
                <a:spcPts val="0"/>
              </a:spcBef>
              <a:spcAft>
                <a:spcPts val="0"/>
              </a:spcAft>
              <a:buSzPts val="1800"/>
              <a:buChar char="●"/>
            </a:pPr>
            <a:r>
              <a:rPr lang="en"/>
              <a:t>Mais parâmetros</a:t>
            </a:r>
            <a:endParaRPr/>
          </a:p>
          <a:p>
            <a:pPr indent="-342900" lvl="0" marL="457200" rtl="0" algn="l">
              <a:spcBef>
                <a:spcPts val="0"/>
              </a:spcBef>
              <a:spcAft>
                <a:spcPts val="0"/>
              </a:spcAft>
              <a:buSzPts val="1800"/>
              <a:buChar char="●"/>
            </a:pPr>
            <a:r>
              <a:rPr lang="en"/>
              <a:t>Alguns outros truques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44"/>
          <p:cNvPicPr preferRelativeResize="0"/>
          <p:nvPr/>
        </p:nvPicPr>
        <p:blipFill>
          <a:blip r:embed="rId3">
            <a:alphaModFix/>
          </a:blip>
          <a:stretch>
            <a:fillRect/>
          </a:stretch>
        </p:blipFill>
        <p:spPr>
          <a:xfrm>
            <a:off x="152400" y="152400"/>
            <a:ext cx="8839198" cy="44482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GAN</a:t>
            </a:r>
            <a:endParaRPr/>
          </a:p>
        </p:txBody>
      </p:sp>
      <p:sp>
        <p:nvSpPr>
          <p:cNvPr id="263" name="Google Shape;263;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Tenta dar mais controle sobre as imagens que são geradas</a:t>
            </a:r>
            <a:endParaRPr/>
          </a:p>
          <a:p>
            <a:pPr indent="-342900" lvl="0" marL="457200" rtl="0" algn="l">
              <a:spcBef>
                <a:spcPts val="0"/>
              </a:spcBef>
              <a:spcAft>
                <a:spcPts val="0"/>
              </a:spcAft>
              <a:buSzPts val="1800"/>
              <a:buChar char="●"/>
            </a:pPr>
            <a:r>
              <a:rPr lang="en"/>
              <a:t>Pode ser vista mais como um conjunto de técnicas que você pode aplicar a outras GANs</a:t>
            </a:r>
            <a:endParaRPr/>
          </a:p>
          <a:p>
            <a:pPr indent="-342900" lvl="0" marL="457200" rtl="0" algn="l">
              <a:spcBef>
                <a:spcPts val="0"/>
              </a:spcBef>
              <a:spcAft>
                <a:spcPts val="0"/>
              </a:spcAft>
              <a:buSzPts val="1800"/>
              <a:buChar char="●"/>
            </a:pPr>
            <a:r>
              <a:rPr lang="en"/>
              <a:t>Muitas técnicas complexas que fogem ao escopo da Palestra</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https://www.thispersondoesnotexist.com/</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4"/>
              </a:rPr>
              <a:t>https://www.thiswaifudoesnotexist.net/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6"/>
          <p:cNvPicPr preferRelativeResize="0"/>
          <p:nvPr/>
        </p:nvPicPr>
        <p:blipFill rotWithShape="1">
          <a:blip r:embed="rId3">
            <a:alphaModFix/>
          </a:blip>
          <a:srcRect b="2498" l="0" r="0" t="2498"/>
          <a:stretch/>
        </p:blipFill>
        <p:spPr>
          <a:xfrm>
            <a:off x="578850" y="37275"/>
            <a:ext cx="7924950" cy="4591875"/>
          </a:xfrm>
          <a:prstGeom prst="rect">
            <a:avLst/>
          </a:prstGeom>
          <a:noFill/>
          <a:ln>
            <a:noFill/>
          </a:ln>
        </p:spPr>
      </p:pic>
      <p:sp>
        <p:nvSpPr>
          <p:cNvPr id="269" name="Google Shape;269;p46"/>
          <p:cNvSpPr txBox="1"/>
          <p:nvPr/>
        </p:nvSpPr>
        <p:spPr>
          <a:xfrm>
            <a:off x="581450" y="4724400"/>
            <a:ext cx="29445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Fonte: </a:t>
            </a:r>
            <a:r>
              <a:rPr lang="en" sz="1100" u="sng">
                <a:solidFill>
                  <a:schemeClr val="hlink"/>
                </a:solidFill>
                <a:hlinkClick r:id="rId4"/>
              </a:rPr>
              <a:t>https://github.com/NVlabs/stylegan</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7"/>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Pinturas e Esboços</a:t>
            </a:r>
            <a:endParaRPr/>
          </a:p>
        </p:txBody>
      </p:sp>
      <p:sp>
        <p:nvSpPr>
          <p:cNvPr id="275" name="Google Shape;275;p47"/>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 RNN</a:t>
            </a:r>
            <a:endParaRPr/>
          </a:p>
        </p:txBody>
      </p:sp>
      <p:sp>
        <p:nvSpPr>
          <p:cNvPr id="281" name="Google Shape;281;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Usa uma RNN</a:t>
            </a:r>
            <a:endParaRPr/>
          </a:p>
          <a:p>
            <a:pPr indent="-342900" lvl="0" marL="457200" rtl="0" algn="l">
              <a:spcBef>
                <a:spcPts val="0"/>
              </a:spcBef>
              <a:spcAft>
                <a:spcPts val="0"/>
              </a:spcAft>
              <a:buSzPts val="1800"/>
              <a:buChar char="●"/>
            </a:pPr>
            <a:r>
              <a:rPr lang="en"/>
              <a:t>O Dataset foi gerado com o jogo Quick! Draw</a:t>
            </a:r>
            <a:endParaRPr/>
          </a:p>
          <a:p>
            <a:pPr indent="-317500" lvl="1" marL="914400" rtl="0" algn="l">
              <a:spcBef>
                <a:spcPts val="0"/>
              </a:spcBef>
              <a:spcAft>
                <a:spcPts val="0"/>
              </a:spcAft>
              <a:buSzPts val="1400"/>
              <a:buChar char="○"/>
            </a:pPr>
            <a:r>
              <a:rPr lang="en"/>
              <a:t>Dados representados como </a:t>
            </a:r>
            <a:r>
              <a:rPr lang="en"/>
              <a:t>ações</a:t>
            </a:r>
            <a:r>
              <a:rPr lang="en"/>
              <a:t> motoras, em que </a:t>
            </a:r>
            <a:r>
              <a:rPr lang="en"/>
              <a:t>direção</a:t>
            </a:r>
            <a:r>
              <a:rPr lang="en"/>
              <a:t> se mover, quando levantar a caneta e quando parar de desenhar</a:t>
            </a:r>
            <a:endParaRPr/>
          </a:p>
          <a:p>
            <a:pPr indent="-342900" lvl="0" marL="457200" rtl="0" algn="l">
              <a:spcBef>
                <a:spcPts val="0"/>
              </a:spcBef>
              <a:spcAft>
                <a:spcPts val="0"/>
              </a:spcAft>
              <a:buSzPts val="1800"/>
              <a:buChar char="●"/>
            </a:pPr>
            <a:r>
              <a:rPr lang="en"/>
              <a:t>Gera um </a:t>
            </a:r>
            <a:r>
              <a:rPr lang="en"/>
              <a:t>espaço</a:t>
            </a:r>
            <a:r>
              <a:rPr lang="en"/>
              <a:t> latente onde podemos combinar desenhos</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https://magic-sketchpad.glitch.me/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9"/>
          <p:cNvPicPr preferRelativeResize="0"/>
          <p:nvPr/>
        </p:nvPicPr>
        <p:blipFill>
          <a:blip r:embed="rId3">
            <a:alphaModFix/>
          </a:blip>
          <a:stretch>
            <a:fillRect/>
          </a:stretch>
        </p:blipFill>
        <p:spPr>
          <a:xfrm>
            <a:off x="1414463" y="286575"/>
            <a:ext cx="6315075" cy="1847850"/>
          </a:xfrm>
          <a:prstGeom prst="rect">
            <a:avLst/>
          </a:prstGeom>
          <a:noFill/>
          <a:ln>
            <a:noFill/>
          </a:ln>
        </p:spPr>
      </p:pic>
      <p:pic>
        <p:nvPicPr>
          <p:cNvPr id="287" name="Google Shape;287;p49"/>
          <p:cNvPicPr preferRelativeResize="0"/>
          <p:nvPr/>
        </p:nvPicPr>
        <p:blipFill>
          <a:blip r:embed="rId4">
            <a:alphaModFix/>
          </a:blip>
          <a:stretch>
            <a:fillRect/>
          </a:stretch>
        </p:blipFill>
        <p:spPr>
          <a:xfrm>
            <a:off x="1400175" y="2571750"/>
            <a:ext cx="6343650" cy="1543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Spiral e Spiral++</a:t>
            </a:r>
            <a:endParaRPr/>
          </a:p>
        </p:txBody>
      </p:sp>
      <p:sp>
        <p:nvSpPr>
          <p:cNvPr id="293" name="Google Shape;293;p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Usa aprendizado por reforço </a:t>
            </a:r>
            <a:endParaRPr/>
          </a:p>
          <a:p>
            <a:pPr indent="-317500" lvl="1" marL="914400" rtl="0" algn="l">
              <a:spcBef>
                <a:spcPts val="0"/>
              </a:spcBef>
              <a:spcAft>
                <a:spcPts val="0"/>
              </a:spcAft>
              <a:buSzPts val="1400"/>
              <a:buChar char="○"/>
            </a:pPr>
            <a:r>
              <a:rPr lang="en"/>
              <a:t>Porém bastante semelhante ao funcionamento de uma GAN</a:t>
            </a:r>
            <a:endParaRPr/>
          </a:p>
          <a:p>
            <a:pPr indent="-342900" lvl="0" marL="457200" rtl="0" algn="l">
              <a:spcBef>
                <a:spcPts val="0"/>
              </a:spcBef>
              <a:spcAft>
                <a:spcPts val="0"/>
              </a:spcAft>
              <a:buSzPts val="1800"/>
              <a:buChar char="●"/>
            </a:pPr>
            <a:r>
              <a:rPr lang="en"/>
              <a:t>Busca gerar programas que desenham, não gerar os pixels das imagens de uma vez</a:t>
            </a:r>
            <a:endParaRPr/>
          </a:p>
          <a:p>
            <a:pPr indent="-342900" lvl="0" marL="457200" rtl="0" algn="l">
              <a:spcBef>
                <a:spcPts val="0"/>
              </a:spcBef>
              <a:spcAft>
                <a:spcPts val="0"/>
              </a:spcAft>
              <a:buSzPts val="1800"/>
              <a:buChar char="●"/>
            </a:pPr>
            <a:r>
              <a:rPr lang="en"/>
              <a:t>Spiral++ usa técnicas de treinamento de GANs para melhorar o Spiral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https://www.youtube.com/watch?v=iSyvwAwa7vk&amp;feature=youtu.be</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4"/>
              </a:rPr>
              <a:t>https://learning-to-paint.github.io/</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1"/>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Impactos na Sociedade</a:t>
            </a:r>
            <a:endParaRPr/>
          </a:p>
        </p:txBody>
      </p:sp>
      <p:sp>
        <p:nvSpPr>
          <p:cNvPr id="299" name="Google Shape;299;p51"/>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Tipos comuns de camadas</a:t>
            </a:r>
            <a:endParaRPr/>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Densas</a:t>
            </a:r>
            <a:endParaRPr/>
          </a:p>
          <a:p>
            <a:pPr indent="-342900" lvl="0" marL="457200" rtl="0" algn="l">
              <a:spcBef>
                <a:spcPts val="0"/>
              </a:spcBef>
              <a:spcAft>
                <a:spcPts val="0"/>
              </a:spcAft>
              <a:buSzPts val="1800"/>
              <a:buChar char="●"/>
            </a:pPr>
            <a:r>
              <a:rPr lang="en"/>
              <a:t>Convolucionais</a:t>
            </a:r>
            <a:endParaRPr/>
          </a:p>
          <a:p>
            <a:pPr indent="-342900" lvl="0" marL="457200" rtl="0" algn="l">
              <a:spcBef>
                <a:spcPts val="0"/>
              </a:spcBef>
              <a:spcAft>
                <a:spcPts val="0"/>
              </a:spcAft>
              <a:buSzPts val="1800"/>
              <a:buChar char="●"/>
            </a:pPr>
            <a:r>
              <a:rPr lang="en"/>
              <a:t>Recorrentes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Geração de Fake News</a:t>
            </a:r>
            <a:endParaRPr/>
          </a:p>
        </p:txBody>
      </p:sp>
      <p:sp>
        <p:nvSpPr>
          <p:cNvPr id="305" name="Google Shape;305;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Uso de modelos de linguagem para criar fake news</a:t>
            </a:r>
            <a:endParaRPr/>
          </a:p>
          <a:p>
            <a:pPr indent="-342900" lvl="0" marL="457200" rtl="0" algn="l">
              <a:spcBef>
                <a:spcPts val="0"/>
              </a:spcBef>
              <a:spcAft>
                <a:spcPts val="0"/>
              </a:spcAft>
              <a:buSzPts val="1800"/>
              <a:buChar char="●"/>
            </a:pPr>
            <a:r>
              <a:rPr lang="en"/>
              <a:t>A medida que os modelos de linguagem melhoram eles conseguem fazer textos cada vez mais convincentes</a:t>
            </a:r>
            <a:endParaRPr/>
          </a:p>
          <a:p>
            <a:pPr indent="-342900" lvl="0" marL="457200" rtl="0" algn="l">
              <a:spcBef>
                <a:spcPts val="0"/>
              </a:spcBef>
              <a:spcAft>
                <a:spcPts val="0"/>
              </a:spcAft>
              <a:buSzPts val="1800"/>
              <a:buChar char="●"/>
            </a:pPr>
            <a:r>
              <a:rPr lang="en"/>
              <a:t>Estão estudando meios de contra atacar isso (Grover)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Fake</a:t>
            </a:r>
            <a:endParaRPr/>
          </a:p>
        </p:txBody>
      </p:sp>
      <p:sp>
        <p:nvSpPr>
          <p:cNvPr id="311" name="Google Shape;311;p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https://www.youtube.com/watch?v=_m2dRDQEC1A</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4"/>
              </a:rPr>
              <a:t>https://www.youtube.com/watch?v=p1b5aiTrGzY</a:t>
            </a:r>
            <a:endParaRPr/>
          </a:p>
          <a:p>
            <a:pPr indent="-342900" lvl="0" marL="457200" rtl="0" algn="l">
              <a:spcBef>
                <a:spcPts val="0"/>
              </a:spcBef>
              <a:spcAft>
                <a:spcPts val="0"/>
              </a:spcAft>
              <a:buSzPts val="1800"/>
              <a:buChar char="●"/>
            </a:pPr>
            <a:r>
              <a:rPr lang="en"/>
              <a:t>Também estão sendo estudados métodos de Machine Learning para detectar deepfakes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Arte: Helera Sarin</a:t>
            </a:r>
            <a:endParaRPr/>
          </a:p>
        </p:txBody>
      </p:sp>
      <p:pic>
        <p:nvPicPr>
          <p:cNvPr id="317" name="Google Shape;317;p54"/>
          <p:cNvPicPr preferRelativeResize="0"/>
          <p:nvPr/>
        </p:nvPicPr>
        <p:blipFill>
          <a:blip r:embed="rId3">
            <a:alphaModFix/>
          </a:blip>
          <a:stretch>
            <a:fillRect/>
          </a:stretch>
        </p:blipFill>
        <p:spPr>
          <a:xfrm>
            <a:off x="2008750" y="1152425"/>
            <a:ext cx="5126494" cy="3686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Arte: Abraham</a:t>
            </a:r>
            <a:endParaRPr/>
          </a:p>
          <a:p>
            <a:pPr indent="0" lvl="0" marL="0" rtl="0" algn="l">
              <a:spcBef>
                <a:spcPts val="0"/>
              </a:spcBef>
              <a:spcAft>
                <a:spcPts val="0"/>
              </a:spcAft>
              <a:buNone/>
            </a:pPr>
            <a:r>
              <a:t/>
            </a:r>
            <a:endParaRPr/>
          </a:p>
        </p:txBody>
      </p:sp>
      <p:pic>
        <p:nvPicPr>
          <p:cNvPr id="323" name="Google Shape;323;p55"/>
          <p:cNvPicPr preferRelativeResize="0"/>
          <p:nvPr/>
        </p:nvPicPr>
        <p:blipFill>
          <a:blip r:embed="rId3">
            <a:alphaModFix/>
          </a:blip>
          <a:stretch>
            <a:fillRect/>
          </a:stretch>
        </p:blipFill>
        <p:spPr>
          <a:xfrm>
            <a:off x="1508375" y="1152425"/>
            <a:ext cx="6127245" cy="36862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Tudo: How to Generate Almost Anything</a:t>
            </a:r>
            <a:endParaRPr/>
          </a:p>
        </p:txBody>
      </p:sp>
      <p:sp>
        <p:nvSpPr>
          <p:cNvPr id="329" name="Google Shape;329;p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400" u="sng">
                <a:solidFill>
                  <a:schemeClr val="hlink"/>
                </a:solidFill>
                <a:latin typeface="Arial"/>
                <a:ea typeface="Arial"/>
                <a:cs typeface="Arial"/>
                <a:sym typeface="Arial"/>
                <a:hlinkClick r:id="rId3"/>
              </a:rPr>
              <a:t>https://howtogeneratealmostanything.com/</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Recursos</a:t>
            </a:r>
            <a:endParaRPr/>
          </a:p>
        </p:txBody>
      </p:sp>
      <p:sp>
        <p:nvSpPr>
          <p:cNvPr id="335" name="Google Shape;335;p5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RunwayML</a:t>
            </a:r>
            <a:r>
              <a:rPr lang="en"/>
              <a:t>: Biblioteca de ML para arte</a:t>
            </a:r>
            <a:endParaRPr/>
          </a:p>
          <a:p>
            <a:pPr indent="-342900" lvl="0" marL="457200" rtl="0" algn="l">
              <a:spcBef>
                <a:spcPts val="0"/>
              </a:spcBef>
              <a:spcAft>
                <a:spcPts val="0"/>
              </a:spcAft>
              <a:buSzPts val="1800"/>
              <a:buChar char="●"/>
            </a:pPr>
            <a:r>
              <a:rPr lang="en" u="sng">
                <a:solidFill>
                  <a:schemeClr val="hlink"/>
                </a:solidFill>
                <a:hlinkClick r:id="rId4"/>
              </a:rPr>
              <a:t>Luba Elliot</a:t>
            </a:r>
            <a:r>
              <a:rPr lang="en"/>
              <a:t>: Newsletter sobre IA e art</a:t>
            </a:r>
            <a:endParaRPr/>
          </a:p>
          <a:p>
            <a:pPr indent="-342900" lvl="0" marL="457200" rtl="0" algn="l">
              <a:spcBef>
                <a:spcPts val="0"/>
              </a:spcBef>
              <a:spcAft>
                <a:spcPts val="0"/>
              </a:spcAft>
              <a:buSzPts val="1800"/>
              <a:buChar char="●"/>
            </a:pPr>
            <a:r>
              <a:rPr lang="en" u="sng">
                <a:solidFill>
                  <a:schemeClr val="hlink"/>
                </a:solidFill>
                <a:hlinkClick r:id="rId5"/>
              </a:rPr>
              <a:t>Write with Transformer</a:t>
            </a:r>
            <a:r>
              <a:rPr lang="en"/>
              <a:t>: Escreva e um GM vai completar seu texto</a:t>
            </a:r>
            <a:endParaRPr/>
          </a:p>
          <a:p>
            <a:pPr indent="-342900" lvl="0" marL="457200" rtl="0" algn="l">
              <a:spcBef>
                <a:spcPts val="0"/>
              </a:spcBef>
              <a:spcAft>
                <a:spcPts val="0"/>
              </a:spcAft>
              <a:buSzPts val="1800"/>
              <a:buChar char="●"/>
            </a:pPr>
            <a:r>
              <a:rPr lang="en" u="sng">
                <a:solidFill>
                  <a:schemeClr val="hlink"/>
                </a:solidFill>
                <a:hlinkClick r:id="rId6"/>
              </a:rPr>
              <a:t>Coucou</a:t>
            </a:r>
            <a:r>
              <a:rPr lang="en"/>
              <a:t>: Interface para brincar mais com a CocoNet</a:t>
            </a:r>
            <a:endParaRPr/>
          </a:p>
          <a:p>
            <a:pPr indent="-342900" lvl="0" marL="457200" rtl="0" algn="l">
              <a:spcBef>
                <a:spcPts val="0"/>
              </a:spcBef>
              <a:spcAft>
                <a:spcPts val="0"/>
              </a:spcAft>
              <a:buSzPts val="1800"/>
              <a:buChar char="●"/>
            </a:pPr>
            <a:r>
              <a:rPr lang="en" u="sng">
                <a:solidFill>
                  <a:schemeClr val="hlink"/>
                </a:solidFill>
                <a:hlinkClick r:id="rId7"/>
              </a:rPr>
              <a:t>How to generate almost anything</a:t>
            </a:r>
            <a:endParaRPr/>
          </a:p>
          <a:p>
            <a:pPr indent="-342900" lvl="0" marL="457200" rtl="0" algn="l">
              <a:spcBef>
                <a:spcPts val="0"/>
              </a:spcBef>
              <a:spcAft>
                <a:spcPts val="0"/>
              </a:spcAft>
              <a:buSzPts val="1800"/>
              <a:buChar char="●"/>
            </a:pPr>
            <a:r>
              <a:rPr lang="en" u="sng">
                <a:solidFill>
                  <a:schemeClr val="hlink"/>
                </a:solidFill>
                <a:hlinkClick r:id="rId8"/>
              </a:rPr>
              <a:t>Neural Bricolage</a:t>
            </a:r>
            <a:r>
              <a:rPr lang="en"/>
              <a:t>: Site da Helena Sarin</a:t>
            </a:r>
            <a:endParaRPr/>
          </a:p>
          <a:p>
            <a:pPr indent="-342900" lvl="0" marL="457200" rtl="0" algn="l">
              <a:spcBef>
                <a:spcPts val="0"/>
              </a:spcBef>
              <a:spcAft>
                <a:spcPts val="0"/>
              </a:spcAft>
              <a:buSzPts val="1800"/>
              <a:buChar char="●"/>
            </a:pPr>
            <a:r>
              <a:rPr lang="en" u="sng">
                <a:solidFill>
                  <a:schemeClr val="hlink"/>
                </a:solidFill>
                <a:hlinkClick r:id="rId9"/>
              </a:rPr>
              <a:t>Generative Deep Learning</a:t>
            </a:r>
            <a:endParaRPr/>
          </a:p>
          <a:p>
            <a:pPr indent="-342900" lvl="0" marL="457200" rtl="0" algn="l">
              <a:spcBef>
                <a:spcPts val="0"/>
              </a:spcBef>
              <a:spcAft>
                <a:spcPts val="0"/>
              </a:spcAft>
              <a:buSzPts val="1800"/>
              <a:buChar char="●"/>
            </a:pPr>
            <a:r>
              <a:rPr lang="en" u="sng">
                <a:solidFill>
                  <a:schemeClr val="hlink"/>
                </a:solidFill>
                <a:hlinkClick r:id="rId10"/>
              </a:rPr>
              <a:t>http://jalammar.github.io/</a:t>
            </a:r>
            <a:r>
              <a:rPr lang="en"/>
              <a:t>: </a:t>
            </a:r>
            <a:r>
              <a:rPr lang="en"/>
              <a:t>Explicações</a:t>
            </a:r>
            <a:r>
              <a:rPr lang="en"/>
              <a:t> de vários tópicos de Machine Learning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8"/>
          <p:cNvSpPr txBox="1"/>
          <p:nvPr>
            <p:ph type="title"/>
          </p:nvPr>
        </p:nvSpPr>
        <p:spPr>
          <a:xfrm>
            <a:off x="311700" y="1054625"/>
            <a:ext cx="8520600" cy="13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Perguntas?</a:t>
            </a:r>
            <a:endParaRPr sz="4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DataDay</a:t>
            </a:r>
            <a:endParaRPr/>
          </a:p>
        </p:txBody>
      </p:sp>
      <p:sp>
        <p:nvSpPr>
          <p:cNvPr id="346" name="Google Shape;346;p5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Evento sobre Data Science e Machine Learning do Data</a:t>
            </a:r>
            <a:endParaRPr/>
          </a:p>
          <a:p>
            <a:pPr indent="-342900" lvl="0" marL="457200" rtl="0" algn="l">
              <a:spcBef>
                <a:spcPts val="0"/>
              </a:spcBef>
              <a:spcAft>
                <a:spcPts val="0"/>
              </a:spcAft>
              <a:buSzPts val="1800"/>
              <a:buChar char="●"/>
            </a:pPr>
            <a:r>
              <a:rPr lang="en"/>
              <a:t>Perspectivas da Indústria e da Academia</a:t>
            </a:r>
            <a:endParaRPr/>
          </a:p>
          <a:p>
            <a:pPr indent="-342900" lvl="0" marL="457200" rtl="0" algn="l">
              <a:spcBef>
                <a:spcPts val="0"/>
              </a:spcBef>
              <a:spcAft>
                <a:spcPts val="0"/>
              </a:spcAft>
              <a:buSzPts val="1800"/>
              <a:buChar char="●"/>
            </a:pPr>
            <a:r>
              <a:rPr lang="en"/>
              <a:t>Palestras, mesa redonda e mostra de Projetos</a:t>
            </a:r>
            <a:endParaRPr/>
          </a:p>
          <a:p>
            <a:pPr indent="-342900" lvl="0" marL="457200" rtl="0" algn="l">
              <a:spcBef>
                <a:spcPts val="0"/>
              </a:spcBef>
              <a:spcAft>
                <a:spcPts val="0"/>
              </a:spcAft>
              <a:buSzPts val="1800"/>
              <a:buChar char="●"/>
            </a:pPr>
            <a:r>
              <a:rPr lang="en"/>
              <a:t>30/11/2019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Camadas densas</a:t>
            </a:r>
            <a:endParaRPr/>
          </a:p>
        </p:txBody>
      </p:sp>
      <p:pic>
        <p:nvPicPr>
          <p:cNvPr descr="Image result for neural network" id="91" name="Google Shape;91;p17"/>
          <p:cNvPicPr preferRelativeResize="0"/>
          <p:nvPr/>
        </p:nvPicPr>
        <p:blipFill>
          <a:blip r:embed="rId3">
            <a:alphaModFix/>
          </a:blip>
          <a:stretch>
            <a:fillRect/>
          </a:stretch>
        </p:blipFill>
        <p:spPr>
          <a:xfrm>
            <a:off x="2349550" y="1065513"/>
            <a:ext cx="4444900" cy="301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Camadas Convolucionais</a:t>
            </a:r>
            <a:endParaRPr/>
          </a:p>
        </p:txBody>
      </p:sp>
      <p:pic>
        <p:nvPicPr>
          <p:cNvPr id="97" name="Google Shape;97;p18"/>
          <p:cNvPicPr preferRelativeResize="0"/>
          <p:nvPr/>
        </p:nvPicPr>
        <p:blipFill>
          <a:blip r:embed="rId3">
            <a:alphaModFix/>
          </a:blip>
          <a:stretch>
            <a:fillRect/>
          </a:stretch>
        </p:blipFill>
        <p:spPr>
          <a:xfrm>
            <a:off x="1904825" y="1152425"/>
            <a:ext cx="5334351" cy="368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Camadas Recorrentes</a:t>
            </a:r>
            <a:endParaRPr/>
          </a:p>
        </p:txBody>
      </p:sp>
      <p:pic>
        <p:nvPicPr>
          <p:cNvPr id="103" name="Google Shape;103;p19"/>
          <p:cNvPicPr preferRelativeResize="0"/>
          <p:nvPr/>
        </p:nvPicPr>
        <p:blipFill>
          <a:blip r:embed="rId3">
            <a:alphaModFix/>
          </a:blip>
          <a:stretch>
            <a:fillRect/>
          </a:stretch>
        </p:blipFill>
        <p:spPr>
          <a:xfrm>
            <a:off x="1057275" y="1252538"/>
            <a:ext cx="7029450" cy="2638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Models</a:t>
            </a:r>
            <a:endParaRPr/>
          </a:p>
        </p:txBody>
      </p:sp>
      <p:sp>
        <p:nvSpPr>
          <p:cNvPr id="109" name="Google Shape;109;p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Capturam</a:t>
            </a:r>
            <a:r>
              <a:rPr lang="en"/>
              <a:t> a </a:t>
            </a:r>
            <a:r>
              <a:rPr lang="en"/>
              <a:t>probabilidade</a:t>
            </a:r>
            <a:r>
              <a:rPr lang="en"/>
              <a:t> conjunta P(X, Y) ou, se não houver rótulos, P(X)</a:t>
            </a:r>
            <a:endParaRPr/>
          </a:p>
          <a:p>
            <a:pPr indent="-342900" lvl="0" marL="457200" rtl="0" algn="l">
              <a:spcBef>
                <a:spcPts val="0"/>
              </a:spcBef>
              <a:spcAft>
                <a:spcPts val="0"/>
              </a:spcAft>
              <a:buSzPts val="1800"/>
              <a:buChar char="●"/>
            </a:pPr>
            <a:r>
              <a:rPr lang="en"/>
              <a:t>Em contraste, um modelo discriminativo captura a probabilidade condicional P(Y | X)</a:t>
            </a:r>
            <a:endParaRPr/>
          </a:p>
          <a:p>
            <a:pPr indent="-342900" lvl="0" marL="457200" rtl="0" algn="l">
              <a:spcBef>
                <a:spcPts val="0"/>
              </a:spcBef>
              <a:spcAft>
                <a:spcPts val="0"/>
              </a:spcAft>
              <a:buSzPts val="1800"/>
              <a:buChar char="●"/>
            </a:pPr>
            <a:r>
              <a:rPr lang="en"/>
              <a:t>Mais informalmente: Modelos que conseguem gerar novas instâncias de dados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Poesia e Prosa</a:t>
            </a:r>
            <a:endParaRPr/>
          </a:p>
        </p:txBody>
      </p:sp>
      <p:sp>
        <p:nvSpPr>
          <p:cNvPr id="115" name="Google Shape;115;p21"/>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